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0" r:id="rId4"/>
    <p:sldId id="261" r:id="rId5"/>
    <p:sldId id="257" r:id="rId6"/>
    <p:sldId id="264" r:id="rId7"/>
    <p:sldId id="263" r:id="rId8"/>
    <p:sldId id="262" r:id="rId9"/>
    <p:sldId id="265" r:id="rId10"/>
    <p:sldId id="267" r:id="rId11"/>
    <p:sldId id="279" r:id="rId12"/>
    <p:sldId id="268" r:id="rId13"/>
    <p:sldId id="269" r:id="rId14"/>
    <p:sldId id="273" r:id="rId15"/>
    <p:sldId id="275" r:id="rId16"/>
    <p:sldId id="278" r:id="rId17"/>
    <p:sldId id="277" r:id="rId18"/>
    <p:sldId id="274" r:id="rId19"/>
    <p:sldId id="266" r:id="rId20"/>
    <p:sldId id="258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611AD9-83DB-4EFB-B47F-6A9F6ABF26DA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EAF112-FCD4-4DB9-B675-5CB738038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575C3C-DF03-4AA4-AF7E-81D9AFBE79D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E1617-5E08-4259-943B-4EE6A3C906D3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5854E-D6BF-4F2A-9C4D-D6078142F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7BAE-5154-48BF-92CE-5D1512D72E06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9B0C4-928B-418A-A6BE-09E16606A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1E92E-EBE6-4A1B-8CEA-9BECA24FE548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2421B-2A62-4519-89E3-8BEB235A2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660A1-9819-4273-883A-3FF5DDA28D69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22986-CE12-4761-847A-871BA2AF1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8156-E590-4A4C-863F-C3C224D4E7D6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C6BCE-4A03-4E29-8716-0D3B3DCDE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E1E9-1B65-446F-ADEF-1A0C3981B883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5C4D-1634-4B55-B4AB-561948BE5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F26C-DF1A-4161-9692-5BC5510A46A4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CBF8-5E40-4E42-957B-70D5B1347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637CE-5176-4951-8F17-D5DC3EF6E8B3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D80FA-5902-4CBB-9F9D-6265C39A4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A55BC-CC2D-4D35-B71A-CBAD4E6A8A12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CE859-1AA6-41AD-810E-C9C9A36C9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F740A-99B4-4969-84A5-30E68569C914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4D61-E67A-42CE-84FF-84FC20116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84EC1-F0DC-473F-93C9-CFB75B0C3061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5FE32-777B-4348-BB6A-2C4DD0BCD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8000"/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2D26CA-AAE8-40A6-9294-22ED9FC264FB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24E7A7-2BD1-457B-B65D-3825F9AF5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95;&#1072;&#1089;&#1090;&#1091;&#1096;&#1082;&#1080;\&#1053;&#1086;&#1074;&#1072;&#1103;%20&#1087;&#1072;&#1087;&#1082;&#1072;\&#1095;&#1072;&#1089;&#1090;&#1091;&#1096;&#1082;&#1080;%20&#1089;&#1090;&#1088;&#1072;&#1076;&#1072;&#1085;&#1080;&#1103;%20&#1086;%20&#1042;&#1054;&#1042;.mp3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95;&#1072;&#1089;&#1090;&#1091;&#1096;&#1082;&#1080;\&#1053;&#1086;&#1074;&#1072;&#1103;%20&#1087;&#1072;&#1087;&#1082;&#1072;\&#1082;&#1091;&#1087;&#1083;&#1077;&#1090;&#1099;.mp3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95;&#1072;&#1089;&#1090;&#1091;&#1096;&#1082;&#1080;\&#1053;&#1086;&#1074;&#1072;&#1103;%20&#1087;&#1072;&#1087;&#1082;&#1072;\&#1084;&#1072;&#1083;&#1100;&#1095;&#1080;&#1082;&#1080;1.mp3" TargetMode="Externa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F:\&#1095;&#1072;&#1089;&#1090;&#1091;&#1096;&#1082;&#1080;\&#1053;&#1086;&#1074;&#1072;&#1103;%20&#1087;&#1072;&#1087;&#1082;&#1072;\Anna-Korennaya-&#1057;&#1045;&#1052;&#1045;&#1053;&#1054;&#1042;&#1053;&#1040;.mp3" TargetMode="External"/><Relationship Id="rId1" Type="http://schemas.openxmlformats.org/officeDocument/2006/relationships/audio" Target="file:///F:\&#1095;&#1072;&#1089;&#1090;&#1091;&#1096;&#1082;&#1080;\&#1095;&#1072;&#1089;&#1090;&#1091;&#1096;&#1082;&#1080;%20&#1084;&#1091;&#1079;&#1099;&#1082;&#1072;\Anna-Korennaya-&#1057;&#1045;&#1052;&#1045;&#1053;&#1054;&#1042;&#1053;&#1040;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audio" Target="file:///F:\&#1095;&#1072;&#1089;&#1090;&#1091;&#1096;&#1082;&#1080;\&#1053;&#1086;&#1074;&#1072;&#1103;%20&#1087;&#1072;&#1087;&#1082;&#1072;\&#1063;&#1072;&#1089;&#1090;&#1091;&#1096;&#1082;&#1080;_&#1089;&#1086;&#1074;&#1088;&#1077;&#1084;&#1077;&#1085;&#1085;&#1072;&#1103;%20&#1086;&#1073;&#1088;&#1072;&#1073;&#1086;&#1090;&#1082;&#1072;_1_&#1084;&#1080;&#1085;&#1091;&#1089;.mp3" TargetMode="External"/><Relationship Id="rId1" Type="http://schemas.openxmlformats.org/officeDocument/2006/relationships/audio" Target="file:///F:\&#1095;&#1072;&#1089;&#1090;&#1091;&#1096;&#1082;&#1080;\chastushki_minus\&#1063;&#1072;&#1089;&#1090;&#1091;&#1096;&#1082;&#1080;_&#1085;&#1072;&#1088;&#1086;&#1076;&#1085;&#1099;&#1077;%20&#1080;&#1085;&#1089;&#1090;&#1088;&#1091;&#1084;&#1077;&#1085;&#1090;&#1099;_&#1075;&#1072;&#1088;&#1084;&#1086;&#1085;&#1100;_&#1084;&#1080;&#1085;&#1091;&#1089;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95;&#1072;&#1089;&#1090;&#1091;&#1096;&#1082;&#1080;\&#1053;&#1086;&#1074;&#1072;&#1103;%20&#1087;&#1072;&#1087;&#1082;&#1072;\&#1087;&#1083;&#1103;&#1089;&#1086;&#1074;&#1099;&#1077;.mp3" TargetMode="Externa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6"/>
          <p:cNvSpPr>
            <a:spLocks noGrp="1"/>
          </p:cNvSpPr>
          <p:nvPr>
            <p:ph type="title"/>
          </p:nvPr>
        </p:nvSpPr>
        <p:spPr>
          <a:xfrm>
            <a:off x="1857375" y="2071688"/>
            <a:ext cx="7072313" cy="2071687"/>
          </a:xfrm>
        </p:spPr>
        <p:txBody>
          <a:bodyPr/>
          <a:lstStyle/>
          <a:p>
            <a:pPr eaLnBrk="1" hangingPunct="1"/>
            <a:r>
              <a:rPr lang="ru-RU" sz="8800" b="1" smtClean="0">
                <a:solidFill>
                  <a:srgbClr val="C00000"/>
                </a:solidFill>
                <a:latin typeface="Heading" pitchFamily="34" charset="-52"/>
              </a:rPr>
              <a:t>ЧАСТУШКИ</a:t>
            </a:r>
          </a:p>
        </p:txBody>
      </p:sp>
      <p:grpSp>
        <p:nvGrpSpPr>
          <p:cNvPr id="14338" name="Группа 7"/>
          <p:cNvGrpSpPr>
            <a:grpSpLocks/>
          </p:cNvGrpSpPr>
          <p:nvPr/>
        </p:nvGrpSpPr>
        <p:grpSpPr bwMode="auto">
          <a:xfrm>
            <a:off x="0" y="0"/>
            <a:ext cx="1943100" cy="6858000"/>
            <a:chOff x="0" y="0"/>
            <a:chExt cx="1943436" cy="6858000"/>
          </a:xfrm>
        </p:grpSpPr>
        <p:pic>
          <p:nvPicPr>
            <p:cNvPr id="14339" name="Picture 2" descr="http://storage2.static.itmages.ru/i/12/0719/h_1342718754_6746092_317e87f569.jpe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8793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0" name="Picture 6" descr="http://3.bp.blogspot.com/-ZdfNWTa2IL0/TyuRKiZDlfI/AAAAAAAAAEY/aUr4Lknn7yw/s1600/picture4182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428736"/>
              <a:ext cx="1904987" cy="1785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8" descr="http://newholidays.ru/uploads/posts/2012-03/1331975320_pic00048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214686"/>
              <a:ext cx="1943436" cy="1714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10" descr="http://cs11114.vk.me/g25958009/a_1c2dc320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4953000"/>
              <a:ext cx="1905000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9600" b="1" smtClean="0">
                <a:solidFill>
                  <a:srgbClr val="FF0000"/>
                </a:solidFill>
                <a:latin typeface="Adine Kirnberg" pitchFamily="2" charset="0"/>
              </a:rPr>
              <a:t>Страдания</a:t>
            </a:r>
          </a:p>
        </p:txBody>
      </p:sp>
      <p:pic>
        <p:nvPicPr>
          <p:cNvPr id="24578" name="Picture 1" descr="C:\Documents and Settings\User\Рабочий стол\частушки\весёлый-праздн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1785938"/>
            <a:ext cx="5953125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частушки страдания о В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76825" y="57324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5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8800" b="1" smtClean="0">
                <a:solidFill>
                  <a:srgbClr val="0070C0"/>
                </a:solidFill>
                <a:latin typeface="Corinthia" pitchFamily="66" charset="-52"/>
              </a:rPr>
              <a:t>Шуточные</a:t>
            </a:r>
          </a:p>
        </p:txBody>
      </p:sp>
      <p:pic>
        <p:nvPicPr>
          <p:cNvPr id="25602" name="Picture 1" descr="C:\Documents and Settings\User\Рабочий стол\частушки\1332233390_chastushki_na_1_aprel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428750"/>
            <a:ext cx="5357812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купле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16688" y="5732463"/>
            <a:ext cx="7921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8800" b="1" smtClean="0">
                <a:solidFill>
                  <a:srgbClr val="0070C0"/>
                </a:solidFill>
                <a:latin typeface="Corinthia" pitchFamily="66" charset="-52"/>
              </a:rPr>
              <a:t>Шуточные</a:t>
            </a:r>
          </a:p>
        </p:txBody>
      </p:sp>
      <p:pic>
        <p:nvPicPr>
          <p:cNvPr id="26626" name="Picture 1" descr="C:\Documents and Settings\User\Рабочий стол\частушки\1332233390_chastushki_na_1_aprel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428750"/>
            <a:ext cx="5357812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мальчики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36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9600" smtClean="0">
                <a:solidFill>
                  <a:srgbClr val="C00000"/>
                </a:solidFill>
                <a:latin typeface="Burlak" pitchFamily="66" charset="0"/>
              </a:rPr>
              <a:t>Семёновна</a:t>
            </a:r>
          </a:p>
        </p:txBody>
      </p:sp>
      <p:pic>
        <p:nvPicPr>
          <p:cNvPr id="27650" name="Picture 2" descr="C:\Documents and Settings\User\Рабочий стол\частушки\__Oj_Semenovna.._Ozornye_chastushki_iz_sobraniya_poeta_N._Starshinov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1466850"/>
            <a:ext cx="3770313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 rot="-1903971">
            <a:off x="339725" y="2362200"/>
            <a:ext cx="253682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Ой, Семеновна,   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Что наделала -   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Да из худых лаптей  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Галоши сделала.</a:t>
            </a:r>
          </a:p>
        </p:txBody>
      </p:sp>
      <p:sp>
        <p:nvSpPr>
          <p:cNvPr id="27652" name="Rectangle 1"/>
          <p:cNvSpPr>
            <a:spLocks noChangeArrowheads="1"/>
          </p:cNvSpPr>
          <p:nvPr/>
        </p:nvSpPr>
        <p:spPr bwMode="auto">
          <a:xfrm rot="869475">
            <a:off x="6589713" y="2592388"/>
            <a:ext cx="23780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Ты, Семеновна,</a:t>
            </a:r>
            <a:b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Девка модная,</a:t>
            </a:r>
            <a:b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Купила часики,</a:t>
            </a:r>
            <a:b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Сама голодная.</a:t>
            </a:r>
            <a:endParaRPr lang="ru-RU" sz="1600"/>
          </a:p>
        </p:txBody>
      </p:sp>
      <p:pic>
        <p:nvPicPr>
          <p:cNvPr id="7" name="Anna-Korennaya-СЕМЕНОВ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132138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nna-Korennaya-СЕМЕНОВ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292725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8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Heading" pitchFamily="34" charset="-52"/>
              </a:rPr>
              <a:t>ПРИПЕВКИ</a:t>
            </a:r>
          </a:p>
        </p:txBody>
      </p:sp>
      <p:sp>
        <p:nvSpPr>
          <p:cNvPr id="28674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ru-RU" sz="1200" b="1" smtClean="0">
                <a:latin typeface="Arial Black" pitchFamily="34" charset="0"/>
              </a:rPr>
              <a:t>СЁ СИДИШЬ?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(Псковские припевки)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Поиграла б я в гармошку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— Права рученька болит.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Вышла б замуж за Алешку —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Тятька с мамкой не велит.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Припев: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Цё сидишь, да цё глядишь,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Да цё ты добиваешься?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Всё равно любить не буду,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А ты набиваешься.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Мой-от беленький платочек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За трубой валяется.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Сероглазенький парнишка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За мной всё гоняется.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Припев.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Говорят, что я горда,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Это правда, это да!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На два вечера знакомиться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Не стану никогда.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Припев.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Отходила коридоры,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Отсчитала лесенки.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Отыграли музыканты,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Я отпела песенки. </a:t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/>
            </a:r>
            <a:br>
              <a:rPr lang="ru-RU" sz="1200" b="1" smtClean="0">
                <a:latin typeface="Arial Black" pitchFamily="34" charset="0"/>
              </a:rPr>
            </a:br>
            <a:r>
              <a:rPr lang="ru-RU" sz="1200" b="1" smtClean="0">
                <a:latin typeface="Arial Black" pitchFamily="34" charset="0"/>
              </a:rPr>
              <a:t>Припев. </a:t>
            </a:r>
          </a:p>
        </p:txBody>
      </p:sp>
      <p:sp>
        <p:nvSpPr>
          <p:cNvPr id="28675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Picture 2" descr="C:\Documents and Settings\User\Рабочий стол\частушки\1332685592_41da0191b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14500"/>
            <a:ext cx="3338512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Особенно  большое развитие  жанр частушки получил в советское время. развиваются не только частушки традиционных видов , но и новых жанровых разновидностей публицистические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B0F0"/>
                </a:solidFill>
              </a:rPr>
              <a:t>Агитационные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Гимнические</a:t>
            </a:r>
            <a:endParaRPr lang="ru-RU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 Лозунговые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Событийные: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C00000"/>
                </a:solidFill>
              </a:rPr>
              <a:t>о коллективизации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C00000"/>
                </a:solidFill>
              </a:rPr>
              <a:t> о раскулачивании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C00000"/>
                </a:solidFill>
              </a:rPr>
              <a:t> о колхозах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C00000"/>
                </a:solidFill>
              </a:rPr>
              <a:t>О </a:t>
            </a:r>
            <a:r>
              <a:rPr lang="ru-RU" dirty="0" err="1" smtClean="0">
                <a:solidFill>
                  <a:srgbClr val="C00000"/>
                </a:solidFill>
              </a:rPr>
              <a:t>БАМе</a:t>
            </a:r>
            <a:endParaRPr lang="ru-RU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Юмористические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Свадебные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F0"/>
                </a:solidFill>
              </a:rPr>
              <a:t>Застольные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29700" name="Picture 2" descr="C:\Documents and Settings\User\Рабочий стол\частушки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0"/>
            <a:ext cx="19716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C:\Documents and Settings\User\Рабочий стол\частушки\0_967e7_ee511fd8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11150"/>
            <a:ext cx="25717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" descr="C:\Documents and Settings\User\Рабочий стол\частушки\0_967e7_ee511fd8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357188"/>
            <a:ext cx="25717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Трагические времена в истории народа не уменьшили тяготения к частушечному жанру. В годы Великой Отечественной войны частушки продолжали существовать. Бесхитростные, зачастую наивные припевки выражали подлинную любовь к Родине, помогали пережить тяготы и потери, являли собой подлинный образец стойкости духа. И это не просто красивые слова.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30724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5" name="Picture 2" descr="C:\Documents and Settings\User\Рабочий стол\частушки\картинки\89c00ff4349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500313"/>
            <a:ext cx="41481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6" name="Picture 2" descr="C:\Documents and Settings\User\Рабочий стол\частушки\740721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1785938"/>
            <a:ext cx="63817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C:\Documents and Settings\User\Рабочий стол\частушки\картинки\83403_html_m1894e54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0"/>
            <a:ext cx="5286375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Частушки_народные инструменты_гармонь_минус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2339975" y="6021388"/>
            <a:ext cx="449263" cy="449262"/>
          </a:xfrm>
        </p:spPr>
      </p:pic>
      <p:pic>
        <p:nvPicPr>
          <p:cNvPr id="9" name="Частушки_современная обработка_1_минус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2"/>
          </p:nvPr>
        </p:nvPicPr>
        <p:blipFill>
          <a:blip r:embed="rId7"/>
          <a:srcRect/>
          <a:stretch>
            <a:fillRect/>
          </a:stretch>
        </p:blipFill>
        <p:spPr>
          <a:xfrm>
            <a:off x="6515100" y="3709988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0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0" name="Picture 2" descr="C:\Documents and Settings\User\Рабочий стол\частушки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714500"/>
            <a:ext cx="6091237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User\Рабочий стол\частушки\images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1500188"/>
            <a:ext cx="4929188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357188" y="1143000"/>
            <a:ext cx="8229600" cy="1143000"/>
          </a:xfrm>
        </p:spPr>
        <p:txBody>
          <a:bodyPr/>
          <a:lstStyle/>
          <a:p>
            <a:pPr eaLnBrk="1" hangingPunct="1"/>
            <a:r>
              <a:rPr lang="ru-RU" sz="9600" b="1" smtClean="0">
                <a:solidFill>
                  <a:srgbClr val="00B050"/>
                </a:solidFill>
                <a:latin typeface="Venecia" pitchFamily="34" charset="-52"/>
              </a:rPr>
              <a:t>Плясовые</a:t>
            </a:r>
          </a:p>
        </p:txBody>
      </p:sp>
      <p:pic>
        <p:nvPicPr>
          <p:cNvPr id="6" name="плясовы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43213" y="5229225"/>
            <a:ext cx="66516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Короткая рифмованная песенка, исполняемая в быстром темпе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type="body" sz="half" idx="4294967295"/>
          </p:nvPr>
        </p:nvSpPr>
        <p:spPr>
          <a:xfrm>
            <a:off x="0" y="4643438"/>
            <a:ext cx="5486400" cy="8048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6387" name="Picture 3" descr="C:\Documents and Settings\User\Рабочий стол\частушки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571750"/>
            <a:ext cx="4854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C:\Documents and Settings\User\Рабочий стол\частушки\286849_html_m72bb92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25"/>
            <a:ext cx="30988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C:\Documents and Settings\User\Рабочий стол\частушки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1000125"/>
            <a:ext cx="2571750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071802" y="1571612"/>
            <a:ext cx="35048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ЧАСТУШКА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gtrk-kostroma.ru/images/news/6675/6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214438"/>
            <a:ext cx="6115050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 презентации использованы картинки с интернет сайтов.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Первое упоминание о частушках относится ко второй половине 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 века.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7410" name="Picture 2" descr="C:\Documents and Settings\User\Рабочий стол\частушки\0_2e67f_75b87ba7_-1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2136775"/>
            <a:ext cx="7286625" cy="4721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Первоначально частушки возникли в мужской среде: собирались парни тесным кружком и горланили их.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8434" name="Picture 3" descr="C:\Documents and Settings\User\Рабочий стол\частушки\af7af4997f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2143125"/>
            <a:ext cx="328136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C:\Documents and Settings\User\Рабочий стол\частушки\загруженно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372100"/>
            <a:ext cx="140176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User\Рабочий стол\частушки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3000375"/>
            <a:ext cx="414337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58113" cy="2492375"/>
          </a:xfrm>
        </p:spPr>
        <p:txBody>
          <a:bodyPr>
            <a:spAutoFit/>
          </a:bodyPr>
          <a:lstStyle/>
          <a:p>
            <a:pPr algn="l" eaLnBrk="1" hangingPunct="1"/>
            <a: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  <a:t>Частушки – </a:t>
            </a:r>
            <a:r>
              <a:rPr lang="ru-RU" sz="4000" b="1" smtClean="0">
                <a:solidFill>
                  <a:srgbClr val="558ED5"/>
                </a:solidFill>
                <a:latin typeface="Decor" pitchFamily="2" charset="0"/>
                <a:cs typeface="Times New Roman" pitchFamily="18" charset="0"/>
              </a:rPr>
              <a:t>часть фольклора, </a:t>
            </a:r>
            <a: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  <a:t/>
            </a:r>
            <a:b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</a:br>
            <a: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  <a:t>                 </a:t>
            </a:r>
            <a:r>
              <a:rPr lang="ru-RU" sz="4000" b="1" smtClean="0">
                <a:solidFill>
                  <a:srgbClr val="00B050"/>
                </a:solidFill>
                <a:latin typeface="Decor" pitchFamily="2" charset="0"/>
                <a:cs typeface="Times New Roman" pitchFamily="18" charset="0"/>
              </a:rPr>
              <a:t>богатство нации, </a:t>
            </a:r>
            <a:br>
              <a:rPr lang="ru-RU" sz="4000" b="1" smtClean="0">
                <a:solidFill>
                  <a:srgbClr val="00B050"/>
                </a:solidFill>
                <a:latin typeface="Decor" pitchFamily="2" charset="0"/>
                <a:cs typeface="Times New Roman" pitchFamily="18" charset="0"/>
              </a:rPr>
            </a:br>
            <a: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  <a:t>         </a:t>
            </a:r>
            <a:r>
              <a:rPr lang="ru-RU" sz="4000" b="1" smtClean="0">
                <a:solidFill>
                  <a:srgbClr val="7030A0"/>
                </a:solidFill>
                <a:latin typeface="Decor" pitchFamily="2" charset="0"/>
                <a:cs typeface="Times New Roman" pitchFamily="18" charset="0"/>
              </a:rPr>
              <a:t>это памятник истории. </a:t>
            </a:r>
            <a: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  <a:t/>
            </a:r>
            <a:br>
              <a:rPr lang="ru-RU" sz="4000" b="1" smtClean="0">
                <a:solidFill>
                  <a:srgbClr val="FF0000"/>
                </a:solidFill>
                <a:latin typeface="Decor" pitchFamily="2" charset="0"/>
                <a:cs typeface="Times New Roman" pitchFamily="18" charset="0"/>
              </a:rPr>
            </a:br>
            <a:r>
              <a:rPr lang="ru-RU" sz="1800" smtClean="0">
                <a:solidFill>
                  <a:srgbClr val="333333"/>
                </a:solidFill>
                <a:latin typeface="Helvetica" pitchFamily="34" charset="0"/>
                <a:cs typeface="Times New Roman" pitchFamily="18" charset="0"/>
              </a:rPr>
              <a:t/>
            </a:r>
            <a:br>
              <a:rPr lang="ru-RU" sz="1800" smtClean="0">
                <a:solidFill>
                  <a:srgbClr val="333333"/>
                </a:solidFill>
                <a:latin typeface="Helvetica" pitchFamily="34" charset="0"/>
                <a:cs typeface="Times New Roman" pitchFamily="18" charset="0"/>
              </a:rPr>
            </a:br>
            <a:endParaRPr lang="ru-RU" sz="1800" smtClean="0">
              <a:latin typeface="Arial" charset="0"/>
            </a:endParaRPr>
          </a:p>
        </p:txBody>
      </p:sp>
      <p:pic>
        <p:nvPicPr>
          <p:cNvPr id="19459" name="Picture 4" descr="C:\Documents and Settings\Антон\Мои документы\Наталья\2007-02 (фев) хохлома\сканирование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88"/>
            <a:ext cx="34274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C:\Documents and Settings\Антон\Мои документы\Наталья\2007-02 (фев) хохлома\сканирование0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0213" y="0"/>
            <a:ext cx="2363787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Работа по собиранию частушек широко развернулась в самом начале XX в. Первым дал исторически объективную, положительную оценку нового песенного жанра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7030A0"/>
                </a:solidFill>
                <a:latin typeface="Heading" pitchFamily="34" charset="-52"/>
              </a:rPr>
              <a:t> </a:t>
            </a:r>
            <a:r>
              <a:rPr lang="ru-RU" sz="4400" dirty="0" smtClean="0">
                <a:solidFill>
                  <a:srgbClr val="7030A0"/>
                </a:solidFill>
                <a:latin typeface="Heading" pitchFamily="34" charset="-52"/>
              </a:rPr>
              <a:t>Г.И. Успенский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pic>
        <p:nvPicPr>
          <p:cNvPr id="20483" name="Picture 1" descr="C:\Documents and Settings\User\Рабочий стол\частушки\uspencki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14938" y="2071688"/>
            <a:ext cx="3546475" cy="4184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Documents and Settings\User\Рабочий стол\частушки\detskie-chastushki-smeshny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285875"/>
            <a:ext cx="7307263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C Blowzy" pitchFamily="2" charset="-52"/>
              </a:rPr>
              <a:t>В старину частушку называли по-разному:</a:t>
            </a:r>
            <a:endParaRPr lang="ru-RU" dirty="0">
              <a:latin typeface="LC Blowzy" pitchFamily="2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929198"/>
            <a:ext cx="235115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матаня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4357694"/>
            <a:ext cx="30484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припевка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5429264"/>
            <a:ext cx="37340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прибаутка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643050"/>
            <a:ext cx="32953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прибаска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4071942"/>
            <a:ext cx="31893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тараторка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5715016"/>
            <a:ext cx="42371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переберушка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1643050"/>
            <a:ext cx="34311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коротушка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571876"/>
            <a:ext cx="52325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скоморошина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2428868"/>
            <a:ext cx="34142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проходная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2928934"/>
            <a:ext cx="311745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ихохошка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5003800" y="1412875"/>
            <a:ext cx="3071813" cy="1060450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FF0000"/>
                </a:solidFill>
                <a:latin typeface="Patience" pitchFamily="2" charset="0"/>
              </a:rPr>
              <a:t>любовные</a:t>
            </a:r>
          </a:p>
        </p:txBody>
      </p:sp>
      <p:pic>
        <p:nvPicPr>
          <p:cNvPr id="23554" name="Picture 1" descr="C:\Documents and Settings\User\Рабочий стол\частушки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214438"/>
            <a:ext cx="4152900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 rot="618635">
            <a:off x="4941888" y="2901950"/>
            <a:ext cx="3071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Голубую незабудку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С неба голубь уронил.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Никогда не позабуду,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Что мне милый говорил.</a:t>
            </a:r>
          </a:p>
        </p:txBody>
      </p:sp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 rot="-1003082">
            <a:off x="5399088" y="4814888"/>
            <a:ext cx="2857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Меня дома запирают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От милого на замок.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А он ключик подбирает,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Ходит каждый вечерок.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4643438" y="5929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8" name="Прямоугольник 6"/>
          <p:cNvSpPr>
            <a:spLocks noChangeArrowheads="1"/>
          </p:cNvSpPr>
          <p:nvPr/>
        </p:nvSpPr>
        <p:spPr bwMode="auto">
          <a:xfrm>
            <a:off x="0" y="214313"/>
            <a:ext cx="85010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Gabriola"/>
              </a:rPr>
              <a:t>Частушка - жанр молодежный, поэтому главными ее героями являются парни и девушки, а главной темой - тема любви</a:t>
            </a:r>
            <a:r>
              <a:rPr lang="ru-RU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208</Words>
  <Application>Microsoft Office PowerPoint</Application>
  <PresentationFormat>Экран (4:3)</PresentationFormat>
  <Paragraphs>49</Paragraphs>
  <Slides>21</Slides>
  <Notes>1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ЧАСТУШКИ</vt:lpstr>
      <vt:lpstr>Короткая рифмованная песенка, исполняемая в быстром темпе</vt:lpstr>
      <vt:lpstr>  Первое упоминание о частушках относится ко второй половине  19 века. </vt:lpstr>
      <vt:lpstr>  Первоначально частушки возникли в мужской среде: собирались парни тесным кружком и горланили их. </vt:lpstr>
      <vt:lpstr>Частушки – часть фольклора,                   богатство нации,           это памятник истории.   </vt:lpstr>
      <vt:lpstr> </vt:lpstr>
      <vt:lpstr>Слайд 7</vt:lpstr>
      <vt:lpstr>В старину частушку называли по-разному:</vt:lpstr>
      <vt:lpstr>любовные</vt:lpstr>
      <vt:lpstr>Страдания</vt:lpstr>
      <vt:lpstr>Шуточные</vt:lpstr>
      <vt:lpstr>Шуточные</vt:lpstr>
      <vt:lpstr>Семёновна</vt:lpstr>
      <vt:lpstr>ПРИПЕВКИ</vt:lpstr>
      <vt:lpstr>Слайд 15</vt:lpstr>
      <vt:lpstr>Слайд 16</vt:lpstr>
      <vt:lpstr>Слайд 17</vt:lpstr>
      <vt:lpstr>Слайд 18</vt:lpstr>
      <vt:lpstr>Плясовые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54</cp:revision>
  <dcterms:modified xsi:type="dcterms:W3CDTF">2013-12-14T18:08:09Z</dcterms:modified>
</cp:coreProperties>
</file>